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5" r:id="rId3"/>
    <p:sldId id="286" r:id="rId4"/>
    <p:sldId id="287" r:id="rId5"/>
    <p:sldId id="288" r:id="rId6"/>
    <p:sldId id="292" r:id="rId7"/>
    <p:sldId id="293" r:id="rId8"/>
    <p:sldId id="289" r:id="rId9"/>
    <p:sldId id="295" r:id="rId10"/>
    <p:sldId id="290" r:id="rId11"/>
    <p:sldId id="291" r:id="rId12"/>
    <p:sldId id="28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D0"/>
    <a:srgbClr val="60C6D7"/>
    <a:srgbClr val="253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D3514-BADB-DC4F-90AB-2FBC3A5F641C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7F1E-D6DC-0041-AFE0-6786D1BEE5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28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32C20-5938-B04E-A6C0-42F0E58199E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325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77F1E-D6DC-0041-AFE0-6786D1BEE58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51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4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49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389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25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08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23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6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54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72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14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9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611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8D544-0AC8-144B-B57D-7DE7DBA32DF1}" type="datetimeFigureOut">
              <a:rPr kumimoji="1" lang="zh-CN" altLang="en-US" smtClean="0"/>
              <a:t>2018/6/18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BF210-B70B-3B42-8877-F5E107B2F5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1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253746">
              <a:alpha val="69018"/>
            </a:srgbClr>
          </a:solidFill>
        </p:spPr>
        <p:txBody>
          <a:bodyPr wrap="square" lIns="0" tIns="0" rIns="0" bIns="0" rtlCol="0"/>
          <a:lstStyle/>
          <a:p>
            <a:endParaRPr kumimoji="1" lang="en-US" altLang="zh-CN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binSketch" panose="020B08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7061" y="6271977"/>
            <a:ext cx="935736" cy="409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4696092" y="5115906"/>
            <a:ext cx="2112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Shenghua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Du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80115" y="2449003"/>
            <a:ext cx="10143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Improve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retention rate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based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users’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behavior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analysis</a:t>
            </a:r>
            <a:r>
              <a:rPr kumimoji="1" lang="zh-CN" alt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92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312073"/>
            <a:ext cx="3958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Analysis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Conclusion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9388" y="3914093"/>
            <a:ext cx="6316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room</a:t>
            </a:r>
          </a:p>
          <a:p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retention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DAU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99388" y="2624686"/>
            <a:ext cx="7201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room(especially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broadcaster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few</a:t>
            </a:r>
            <a:r>
              <a:rPr kumimoji="1" lang="zh-CN" altLang="en-US" dirty="0"/>
              <a:t> </a:t>
            </a:r>
            <a:r>
              <a:rPr kumimoji="1" lang="en-US" altLang="zh-CN" dirty="0"/>
              <a:t>fans)</a:t>
            </a:r>
          </a:p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noticed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welcomed</a:t>
            </a:r>
          </a:p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broadcaster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especially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broadcaster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few</a:t>
            </a:r>
            <a:r>
              <a:rPr kumimoji="1" lang="zh-CN" altLang="en-US" dirty="0"/>
              <a:t> </a:t>
            </a:r>
            <a:r>
              <a:rPr kumimoji="1" lang="en-US" altLang="zh-CN" dirty="0"/>
              <a:t>fans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46E299-7682-914E-822D-FED436290952}"/>
              </a:ext>
            </a:extLst>
          </p:cNvPr>
          <p:cNvSpPr txBox="1"/>
          <p:nvPr/>
        </p:nvSpPr>
        <p:spPr>
          <a:xfrm>
            <a:off x="656914" y="1680035"/>
            <a:ext cx="513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>
                <a:latin typeface="Times New Roman" charset="0"/>
                <a:cs typeface="Times New Roman" charset="0"/>
              </a:rPr>
              <a:t>Sending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chat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can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make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user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feel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more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interactive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endParaRPr kumimoji="1" lang="zh-SG" altLang="en-US" b="1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312073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Strategy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9388" y="4022030"/>
            <a:ext cx="19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cs typeface="Times New Roman" charset="0"/>
              </a:rPr>
              <a:t>3.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New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user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guide</a:t>
            </a:r>
            <a:endParaRPr kumimoji="1" lang="zh-CN" altLang="en-US" b="1" dirty="0">
              <a:latin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388" y="1719363"/>
            <a:ext cx="7785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cs typeface="Times New Roman" charset="0"/>
              </a:rPr>
              <a:t>1.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Encourage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broadcasters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welcome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new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users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policy.</a:t>
            </a:r>
          </a:p>
          <a:p>
            <a:r>
              <a:rPr kumimoji="1" lang="zh-CN" altLang="en-US" b="1" dirty="0">
                <a:latin typeface="Times New Roman" charset="0"/>
                <a:cs typeface="Times New Roman" charset="0"/>
              </a:rPr>
              <a:t>   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Then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watcher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is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more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likely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interactive with broadcasters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like send chat.</a:t>
            </a:r>
          </a:p>
          <a:p>
            <a:r>
              <a:rPr kumimoji="1" lang="zh-CN" altLang="en-US" b="1" dirty="0">
                <a:latin typeface="Times New Roman" charset="0"/>
                <a:cs typeface="Times New Roman" charset="0"/>
              </a:rPr>
              <a:t>   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(broadcaster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guide)</a:t>
            </a:r>
            <a:endParaRPr kumimoji="1" lang="zh-CN" altLang="en-US" b="1" dirty="0">
              <a:latin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9388" y="3009196"/>
            <a:ext cx="877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cs typeface="Times New Roman" charset="0"/>
              </a:rPr>
              <a:t>2.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First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ten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message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rewards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like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experience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SG" b="1" dirty="0">
                <a:latin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SG" b="1" dirty="0">
                <a:latin typeface="Times New Roman" charset="0"/>
                <a:cs typeface="Times New Roman" charset="0"/>
              </a:rPr>
              <a:t>help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user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achieve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level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2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more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quickly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?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95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A2D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文本框 6"/>
          <p:cNvSpPr txBox="1"/>
          <p:nvPr/>
        </p:nvSpPr>
        <p:spPr>
          <a:xfrm>
            <a:off x="3819379" y="2921168"/>
            <a:ext cx="3888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Thank</a:t>
            </a:r>
            <a:r>
              <a:rPr kumimoji="1" lang="zh-CN" altLang="en-US" sz="6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6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you</a:t>
            </a:r>
            <a:endParaRPr kumimoji="1" lang="zh-CN" altLang="en-US" sz="60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37539" y="409195"/>
            <a:ext cx="886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Improve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ratio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based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on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users’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behavior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analysis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9" y="1290234"/>
            <a:ext cx="4153096" cy="25423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0208" y="1863308"/>
            <a:ext cx="4647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done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which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makes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their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operation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campaign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help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them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actively.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30208" y="4112141"/>
            <a:ext cx="5346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given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gift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than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those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not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maybe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try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give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discount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first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gift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improve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rate.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r="-2834" b="35442"/>
          <a:stretch/>
        </p:blipFill>
        <p:spPr>
          <a:xfrm>
            <a:off x="731519" y="3581373"/>
            <a:ext cx="5520701" cy="22618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9388" y="5687788"/>
            <a:ext cx="251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Red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: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click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“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like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”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more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than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three</a:t>
            </a:r>
          </a:p>
          <a:p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Blue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: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click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“like”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less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than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three</a:t>
            </a:r>
            <a:endParaRPr kumimoji="1" lang="zh-CN" altLang="en-US" sz="12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9139" y="5803834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Reference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:Music</a:t>
            </a:r>
            <a:r>
              <a:rPr kumimoji="1" lang="zh-CN" altLang="en-US" sz="1200" dirty="0">
                <a:solidFill>
                  <a:srgbClr val="00B050"/>
                </a:solidFill>
                <a:latin typeface="+mn-ea"/>
              </a:rPr>
              <a:t> </a:t>
            </a:r>
            <a:r>
              <a:rPr kumimoji="1" lang="en-US" altLang="zh-CN" sz="1200" dirty="0">
                <a:solidFill>
                  <a:srgbClr val="00B050"/>
                </a:solidFill>
                <a:latin typeface="+mn-ea"/>
              </a:rPr>
              <a:t>app</a:t>
            </a:r>
            <a:endParaRPr kumimoji="1" lang="zh-CN" altLang="en-US" sz="12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441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443" y="480617"/>
            <a:ext cx="4171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Data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source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structure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619" y="1426783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bdl.loops_user_behavior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2011562"/>
            <a:ext cx="10192215" cy="26614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5619" y="4827822"/>
            <a:ext cx="37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3000w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2018/1/1-2018/4/29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619" y="5250768"/>
            <a:ext cx="157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70w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new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A5C3D9-8073-7447-A8D5-555317594B29}"/>
              </a:ext>
            </a:extLst>
          </p:cNvPr>
          <p:cNvSpPr/>
          <p:nvPr/>
        </p:nvSpPr>
        <p:spPr>
          <a:xfrm>
            <a:off x="635619" y="5680712"/>
            <a:ext cx="202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user’s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behaviors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443" y="480617"/>
            <a:ext cx="3418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Nine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users’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behavior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3556" y="198151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is_bdc_enter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0202" y="1751853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is_gift_send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93790" y="230450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is_chat_send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00478" y="301555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is_upcomming_click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1996" y="398322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trike="sngStrike" dirty="0">
                <a:latin typeface="Times New Roman" charset="0"/>
                <a:ea typeface="Times New Roman" charset="0"/>
                <a:cs typeface="Times New Roman" charset="0"/>
              </a:rPr>
              <a:t>is_leaderboard_click</a:t>
            </a:r>
            <a:endParaRPr kumimoji="1" lang="zh-CN" altLang="en-US" strike="sngStrik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3556" y="39727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is_explore_click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00202" y="4832594"/>
            <a:ext cx="181171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kumimoji="1" lang="en-US" altLang="zh-CN" strike="sngStrike" dirty="0">
                <a:latin typeface="Times New Roman" charset="0"/>
                <a:ea typeface="Times New Roman" charset="0"/>
                <a:cs typeface="Times New Roman" charset="0"/>
              </a:rPr>
              <a:t>is_my_title_enter</a:t>
            </a:r>
            <a:endParaRPr kumimoji="1" lang="zh-CN" altLang="en-US" strike="sngStrik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93556" y="483259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is_my_level_enter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3790" y="301555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is_upcomming_register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8675" y="6008580"/>
            <a:ext cx="677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Definition: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his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first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E3E728C5-2819-0744-A493-472D7F87D119}"/>
              </a:ext>
            </a:extLst>
          </p:cNvPr>
          <p:cNvSpPr/>
          <p:nvPr/>
        </p:nvSpPr>
        <p:spPr>
          <a:xfrm>
            <a:off x="7878725" y="4154200"/>
            <a:ext cx="168537" cy="9914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13BDDB-0524-EC4B-A97D-FAB6CFFE9613}"/>
              </a:ext>
            </a:extLst>
          </p:cNvPr>
          <p:cNvSpPr txBox="1"/>
          <p:nvPr/>
        </p:nvSpPr>
        <p:spPr>
          <a:xfrm>
            <a:off x="8047263" y="4463262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cancelled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SG" altLang="en-US" dirty="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FC8B6E33-CA05-1F41-8F24-746D8817D800}"/>
              </a:ext>
            </a:extLst>
          </p:cNvPr>
          <p:cNvSpPr/>
          <p:nvPr/>
        </p:nvSpPr>
        <p:spPr>
          <a:xfrm>
            <a:off x="5126240" y="1926274"/>
            <a:ext cx="225930" cy="6578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79633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480617"/>
            <a:ext cx="402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Measure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benchmark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94724" y="1504889"/>
            <a:ext cx="365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account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new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users’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ratio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users’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had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done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active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ratio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month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separately.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94724" y="3862966"/>
            <a:ext cx="36535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If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day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account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active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day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accumulated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divided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by the number of users</a:t>
            </a:r>
          </a:p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We can get the ratio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3" y="1301945"/>
            <a:ext cx="6508395" cy="41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3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480617"/>
            <a:ext cx="300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Another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Problem</a:t>
            </a:r>
            <a:r>
              <a:rPr kumimoji="1" lang="zh-CN" altLang="en-US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?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1AEC90-A100-504E-A0BF-DF25486D375C}"/>
              </a:ext>
            </a:extLst>
          </p:cNvPr>
          <p:cNvSpPr txBox="1"/>
          <p:nvPr/>
        </p:nvSpPr>
        <p:spPr>
          <a:xfrm>
            <a:off x="988972" y="1596069"/>
            <a:ext cx="103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divide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people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originally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have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rate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motivated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behavior?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580D76C9-0EE8-1B4D-BFA2-0DC98D722BC1}"/>
              </a:ext>
            </a:extLst>
          </p:cNvPr>
          <p:cNvCxnSpPr>
            <a:cxnSpLocks/>
          </p:cNvCxnSpPr>
          <p:nvPr/>
        </p:nvCxnSpPr>
        <p:spPr>
          <a:xfrm flipH="1">
            <a:off x="3030278" y="2103873"/>
            <a:ext cx="988828" cy="120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D5913E2-E0BF-504D-8FE9-B94E8D3FDF27}"/>
              </a:ext>
            </a:extLst>
          </p:cNvPr>
          <p:cNvCxnSpPr/>
          <p:nvPr/>
        </p:nvCxnSpPr>
        <p:spPr>
          <a:xfrm>
            <a:off x="3253563" y="1965401"/>
            <a:ext cx="3561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59B4A1D-DEB3-0743-A2F1-45B8F7B7613A}"/>
              </a:ext>
            </a:extLst>
          </p:cNvPr>
          <p:cNvCxnSpPr>
            <a:cxnSpLocks/>
          </p:cNvCxnSpPr>
          <p:nvPr/>
        </p:nvCxnSpPr>
        <p:spPr>
          <a:xfrm>
            <a:off x="7283302" y="1965401"/>
            <a:ext cx="3561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970171D-479D-CB49-9684-8BD8E901E6B7}"/>
              </a:ext>
            </a:extLst>
          </p:cNvPr>
          <p:cNvCxnSpPr>
            <a:cxnSpLocks/>
          </p:cNvCxnSpPr>
          <p:nvPr/>
        </p:nvCxnSpPr>
        <p:spPr>
          <a:xfrm>
            <a:off x="8187069" y="2103873"/>
            <a:ext cx="992372" cy="106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59327-50B2-0249-92EB-BE23DDD87102}"/>
              </a:ext>
            </a:extLst>
          </p:cNvPr>
          <p:cNvSpPr txBox="1"/>
          <p:nvPr/>
        </p:nvSpPr>
        <p:spPr>
          <a:xfrm>
            <a:off x="8048846" y="344332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>
                <a:latin typeface="Times New Roman" charset="0"/>
                <a:cs typeface="Times New Roman" charset="0"/>
              </a:rPr>
              <a:t>T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hese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are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what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we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care</a:t>
            </a:r>
            <a:endParaRPr kumimoji="1" lang="zh-SG" altLang="en-US" b="1" dirty="0">
              <a:latin typeface="Times New Roman" charset="0"/>
              <a:cs typeface="Times New Roman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02FEBA-3CAE-F44E-8627-84E3E84759D2}"/>
              </a:ext>
            </a:extLst>
          </p:cNvPr>
          <p:cNvSpPr txBox="1"/>
          <p:nvPr/>
        </p:nvSpPr>
        <p:spPr>
          <a:xfrm>
            <a:off x="2134840" y="3443321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cs typeface="Times New Roman" charset="0"/>
              </a:rPr>
              <a:t>Who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had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given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gift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one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month</a:t>
            </a:r>
          </a:p>
          <a:p>
            <a:r>
              <a:rPr kumimoji="1" lang="en-US" altLang="zh-CN" b="1" dirty="0">
                <a:latin typeface="Times New Roman" charset="0"/>
                <a:cs typeface="Times New Roman" charset="0"/>
              </a:rPr>
              <a:t>(Without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training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dataset)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endParaRPr kumimoji="1" lang="zh-SG" altLang="en-US" b="1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312073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Results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80701E-C709-054B-809B-16DA09F6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2" y="835293"/>
            <a:ext cx="8080945" cy="52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312073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Results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0E8A1C-3F2E-4D48-9A85-43AABE21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" y="744278"/>
            <a:ext cx="8625132" cy="53232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C5A767-0B6D-7C46-8E0E-2F1073E5A53A}"/>
              </a:ext>
            </a:extLst>
          </p:cNvPr>
          <p:cNvSpPr txBox="1"/>
          <p:nvPr/>
        </p:nvSpPr>
        <p:spPr>
          <a:xfrm>
            <a:off x="2806995" y="613884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>
                <a:latin typeface="Times New Roman" charset="0"/>
                <a:cs typeface="Times New Roman" charset="0"/>
              </a:rPr>
              <a:t>P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ay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attention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to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the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is_bdc_center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and</a:t>
            </a:r>
            <a:r>
              <a:rPr kumimoji="1" lang="zh-CN" altLang="en-US" b="1" dirty="0"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cs typeface="Times New Roman" charset="0"/>
              </a:rPr>
              <a:t>is_chat_send</a:t>
            </a:r>
            <a:endParaRPr kumimoji="1" lang="zh-SG" altLang="en-US" b="1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1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263652" y="6257544"/>
            <a:ext cx="935736" cy="41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21" y="6067556"/>
            <a:ext cx="1955579" cy="79044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1443" y="312073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Results</a:t>
            </a:r>
            <a:endParaRPr kumimoji="1" lang="zh-CN" altLang="en-US" sz="28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05C33F-EB8F-CA4D-AC79-5C59D943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2" y="835293"/>
            <a:ext cx="7570583" cy="52322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877680-D72D-5946-8DDB-DA9A7EA8C5CD}"/>
              </a:ext>
            </a:extLst>
          </p:cNvPr>
          <p:cNvSpPr txBox="1"/>
          <p:nvPr/>
        </p:nvSpPr>
        <p:spPr>
          <a:xfrm>
            <a:off x="7888489" y="1479105"/>
            <a:ext cx="3409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ratio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users</a:t>
            </a:r>
          </a:p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had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been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broadcasters</a:t>
            </a:r>
          </a:p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4%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than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overall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20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5BE4A0-262E-7046-AF1D-CA38B73024EC}"/>
              </a:ext>
            </a:extLst>
          </p:cNvPr>
          <p:cNvSpPr txBox="1"/>
          <p:nvPr/>
        </p:nvSpPr>
        <p:spPr>
          <a:xfrm>
            <a:off x="7888490" y="4154244"/>
            <a:ext cx="3082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retention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ratio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2000" b="1" dirty="0">
              <a:solidFill>
                <a:srgbClr val="263746"/>
              </a:solidFill>
              <a:latin typeface="Cabin Sketch" panose="020B0503050202020004" pitchFamily="34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users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who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had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sent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chat</a:t>
            </a:r>
          </a:p>
          <a:p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20%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higher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than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overall</a:t>
            </a:r>
            <a:r>
              <a:rPr kumimoji="1" lang="zh-CN" altLang="en-US" sz="2000" b="1" dirty="0">
                <a:solidFill>
                  <a:srgbClr val="263746"/>
                </a:solidFill>
                <a:latin typeface="Cabin Sketch" panose="020B0503050202020004" pitchFamily="34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8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7034</TotalTime>
  <Words>497</Words>
  <Application>Microsoft Macintosh PowerPoint</Application>
  <PresentationFormat>宽屏</PresentationFormat>
  <Paragraphs>73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DengXian</vt:lpstr>
      <vt:lpstr>DengXian Light</vt:lpstr>
      <vt:lpstr>Cabin Sketch</vt:lpstr>
      <vt:lpstr>CabinSketch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Shenghua Du</dc:creator>
  <cp:lastModifiedBy>Shenghua Du</cp:lastModifiedBy>
  <cp:revision>147</cp:revision>
  <dcterms:created xsi:type="dcterms:W3CDTF">2018-03-14T08:51:45Z</dcterms:created>
  <dcterms:modified xsi:type="dcterms:W3CDTF">2018-06-18T06:07:51Z</dcterms:modified>
</cp:coreProperties>
</file>